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84" r:id="rId5"/>
    <p:sldId id="287" r:id="rId6"/>
    <p:sldId id="281" r:id="rId7"/>
    <p:sldId id="277" r:id="rId8"/>
    <p:sldId id="288" r:id="rId9"/>
    <p:sldId id="285" r:id="rId10"/>
    <p:sldId id="268" r:id="rId11"/>
    <p:sldId id="279" r:id="rId12"/>
    <p:sldId id="269" r:id="rId13"/>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1" d="100"/>
          <a:sy n="61" d="100"/>
        </p:scale>
        <p:origin x="84" y="1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2906110" cy="523220"/>
          </a:xfrm>
          <a:prstGeom prst="rect">
            <a:avLst/>
          </a:prstGeom>
          <a:noFill/>
        </p:spPr>
        <p:txBody>
          <a:bodyPr wrap="square" rtlCol="0">
            <a:spAutoFit/>
          </a:bodyPr>
          <a:lstStyle/>
          <a:p>
            <a:pPr algn="just"/>
            <a:r>
              <a:rPr lang="pt-BR" sz="2800" b="1" dirty="0">
                <a:solidFill>
                  <a:srgbClr val="1F402B"/>
                </a:solidFill>
              </a:rPr>
              <a:t>Para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5" y="2181592"/>
            <a:ext cx="6474372" cy="2893100"/>
          </a:xfrm>
          <a:prstGeom prst="rect">
            <a:avLst/>
          </a:prstGeom>
          <a:noFill/>
        </p:spPr>
        <p:txBody>
          <a:bodyPr wrap="square" rtlCol="0">
            <a:spAutoFit/>
          </a:bodyPr>
          <a:lstStyle/>
          <a:p>
            <a:pPr algn="just"/>
            <a:r>
              <a:rPr lang="es-ES" sz="2600" b="1" dirty="0">
                <a:solidFill>
                  <a:schemeClr val="bg1"/>
                </a:solidFill>
                <a:effectLst>
                  <a:outerShdw blurRad="50800" dist="38100" dir="5400000" algn="t" rotWithShape="0">
                    <a:prstClr val="black">
                      <a:alpha val="40000"/>
                    </a:prstClr>
                  </a:outerShdw>
                </a:effectLst>
              </a:rPr>
              <a:t>Dios prometió bendecir a las personas de su pueblo, pero las actitudes y las obras de muchas de ellas demuestran que no les importa ayudar a los demás ni aliviar su dolor. ¿Cómo podemos usar los recursos económicos para bendecir a los demás? (Ver p. 59.)</a:t>
            </a:r>
            <a:endParaRPr lang="pt-BR" sz="26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304638" y="1252552"/>
            <a:ext cx="9582723" cy="3539430"/>
          </a:xfrm>
          <a:prstGeom prst="rect">
            <a:avLst/>
          </a:prstGeom>
          <a:noFill/>
        </p:spPr>
        <p:txBody>
          <a:bodyPr wrap="square" rtlCol="0">
            <a:spAutoFit/>
          </a:bodyPr>
          <a:lstStyle/>
          <a:p>
            <a:pPr algn="ctr"/>
            <a:r>
              <a:rPr lang="es-ES" sz="2800" b="1" i="1" dirty="0">
                <a:solidFill>
                  <a:srgbClr val="1F402B"/>
                </a:solidFill>
              </a:rPr>
              <a:t>Aprender de Dios significa recibir su gracia, la cual es su carácter. Pero quienes no aprecian ni aprovechan las preciosas oportunidades y las sagradas influencias que le son concedidas en la Tierra, no están capacitados para tomar parte en la devoción pura del cielo. Su carácter no está moldeado de acuerdo con la similitud divina. Por su propia negligencia han formado un abismo que nada puede llenar. Entre ellos y los justos existe una gran sima (p. 61).</a:t>
            </a:r>
            <a:endParaRPr lang="pt-BR" sz="2800" b="1" i="1" dirty="0">
              <a:solidFill>
                <a:srgbClr val="1F402B"/>
              </a:solidFill>
            </a:endParaRPr>
          </a:p>
        </p:txBody>
      </p:sp>
    </p:spTree>
    <p:extLst>
      <p:ext uri="{BB962C8B-B14F-4D97-AF65-F5344CB8AC3E}">
        <p14:creationId xmlns:p14="http://schemas.microsoft.com/office/powerpoint/2010/main" val="4373002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1797269" y="1030013"/>
            <a:ext cx="8450317" cy="3970318"/>
          </a:xfrm>
          <a:prstGeom prst="rect">
            <a:avLst/>
          </a:prstGeom>
          <a:noFill/>
        </p:spPr>
        <p:txBody>
          <a:bodyPr wrap="square" rtlCol="0">
            <a:spAutoFit/>
          </a:bodyPr>
          <a:lstStyle/>
          <a:p>
            <a:pPr algn="ctr"/>
            <a:r>
              <a:rPr lang="es-ES" sz="2800" b="1" i="1" u="none" strike="noStrike" baseline="0" dirty="0"/>
              <a:t>En la parábola del hombre rico y Lázaro, Cristo muestra que los hombres deciden su destino eterno en esta vida. La gracia de Dios se ofrece a cada alma durante</a:t>
            </a:r>
          </a:p>
          <a:p>
            <a:pPr algn="ctr"/>
            <a:r>
              <a:rPr lang="es-ES" sz="2800" b="1" i="1" u="none" strike="noStrike" baseline="0" dirty="0"/>
              <a:t>este tiempo de gracia. Pero si los hombres malgastan sus oportunidades en la complacencia del yo, se amputan de la vida eterna. No se les concederá ningún tiempo de prueba complementario. Por su propia elección han constituido una gran sima</a:t>
            </a:r>
          </a:p>
          <a:p>
            <a:pPr algn="ctr"/>
            <a:r>
              <a:rPr lang="es-ES" sz="2800" b="1" i="1" u="none" strike="noStrike" baseline="0" dirty="0"/>
              <a:t>infranqueable entre ellos y su Dios (p. 54).</a:t>
            </a:r>
            <a:endParaRPr lang="pt-BR" sz="2800" b="1" dirty="0"/>
          </a:p>
        </p:txBody>
      </p:sp>
    </p:spTree>
    <p:extLst>
      <p:ext uri="{BB962C8B-B14F-4D97-AF65-F5344CB8AC3E}">
        <p14:creationId xmlns:p14="http://schemas.microsoft.com/office/powerpoint/2010/main" val="3575869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308324"/>
          </a:xfrm>
          <a:prstGeom prst="rect">
            <a:avLst/>
          </a:prstGeom>
          <a:noFill/>
        </p:spPr>
        <p:txBody>
          <a:bodyPr wrap="square" rtlCol="0">
            <a:spAutoFit/>
          </a:bodyPr>
          <a:lstStyle/>
          <a:p>
            <a:pPr algn="just"/>
            <a:r>
              <a:rPr lang="es-ES" sz="2400" b="1" dirty="0"/>
              <a:t>Las bendiciones del Señor descansaban sobre él con abundancia, pero las empleaba ____________ , para honrarse a sí mismo y no a su Hacedor. Su obligación de usar esos dones para elevar a la humanidad era proporcional a su abundancia. Tal era la orden del Señor, pero el rico _________ en su obligación para con _____. Prestaba dinero, y cobraba interés por lo que había prestado; pero no pagaba intereses por lo que Dios le había prestado.</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2417373" y="3640740"/>
            <a:ext cx="1996972" cy="461665"/>
          </a:xfrm>
          <a:prstGeom prst="rect">
            <a:avLst/>
          </a:prstGeom>
          <a:noFill/>
        </p:spPr>
        <p:txBody>
          <a:bodyPr wrap="square" rtlCol="0">
            <a:spAutoFit/>
          </a:bodyPr>
          <a:lstStyle/>
          <a:p>
            <a:pPr algn="just"/>
            <a:r>
              <a:rPr lang="pt-BR" sz="2400" b="1" dirty="0" err="1">
                <a:solidFill>
                  <a:srgbClr val="C00000"/>
                </a:solidFill>
              </a:rPr>
              <a:t>egoístamente</a:t>
            </a:r>
            <a:endParaRPr lang="pt-BR" sz="2400" b="1" dirty="0">
              <a:solidFill>
                <a:srgbClr val="C00000"/>
              </a:solidFill>
            </a:endParaRP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67247" y="1406779"/>
            <a:ext cx="9307934" cy="1384995"/>
          </a:xfrm>
          <a:prstGeom prst="rect">
            <a:avLst/>
          </a:prstGeom>
          <a:noFill/>
        </p:spPr>
        <p:txBody>
          <a:bodyPr wrap="square" rtlCol="0">
            <a:spAutoFit/>
          </a:bodyPr>
          <a:lstStyle/>
          <a:p>
            <a:pPr algn="just"/>
            <a:r>
              <a:rPr lang="es-ES" sz="2800" b="1" dirty="0">
                <a:solidFill>
                  <a:srgbClr val="1F402B"/>
                </a:solidFill>
              </a:rPr>
              <a:t>Este mundo es egoísta y egocéntrico. Podemos ver esto en la parábola del rico y el mendigo. ¿Cuál era el problema del rico? (Ver p. 55.)</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7576456" y="4417284"/>
            <a:ext cx="2114078" cy="461665"/>
          </a:xfrm>
          <a:prstGeom prst="rect">
            <a:avLst/>
          </a:prstGeom>
          <a:noFill/>
        </p:spPr>
        <p:txBody>
          <a:bodyPr wrap="square" rtlCol="0">
            <a:spAutoFit/>
          </a:bodyPr>
          <a:lstStyle/>
          <a:p>
            <a:pPr algn="just"/>
            <a:r>
              <a:rPr lang="pt-BR" sz="2400" b="1" dirty="0">
                <a:solidFill>
                  <a:srgbClr val="C00000"/>
                </a:solidFill>
              </a:rPr>
              <a:t>no </a:t>
            </a:r>
            <a:r>
              <a:rPr lang="pt-BR" sz="2400" b="1" dirty="0" err="1">
                <a:solidFill>
                  <a:srgbClr val="C00000"/>
                </a:solidFill>
              </a:rPr>
              <a:t>pensó</a:t>
            </a:r>
            <a:endParaRPr lang="pt-BR" sz="2400" b="1" dirty="0">
              <a:solidFill>
                <a:srgbClr val="C00000"/>
              </a:solidFill>
            </a:endParaRPr>
          </a:p>
        </p:txBody>
      </p:sp>
      <p:sp>
        <p:nvSpPr>
          <p:cNvPr id="6" name="CaixaDeTexto 5">
            <a:extLst>
              <a:ext uri="{FF2B5EF4-FFF2-40B4-BE49-F238E27FC236}">
                <a16:creationId xmlns:a16="http://schemas.microsoft.com/office/drawing/2014/main" id="{D89B8820-F668-8B3B-8B05-8504B28048EE}"/>
              </a:ext>
            </a:extLst>
          </p:cNvPr>
          <p:cNvSpPr txBox="1"/>
          <p:nvPr/>
        </p:nvSpPr>
        <p:spPr>
          <a:xfrm>
            <a:off x="2259730" y="4767971"/>
            <a:ext cx="1001389" cy="461665"/>
          </a:xfrm>
          <a:prstGeom prst="rect">
            <a:avLst/>
          </a:prstGeom>
          <a:noFill/>
        </p:spPr>
        <p:txBody>
          <a:bodyPr wrap="square" rtlCol="0">
            <a:spAutoFit/>
          </a:bodyPr>
          <a:lstStyle/>
          <a:p>
            <a:pPr algn="just"/>
            <a:r>
              <a:rPr lang="pt-BR" sz="2400" b="1" dirty="0">
                <a:solidFill>
                  <a:srgbClr val="C00000"/>
                </a:solidFill>
              </a:rPr>
              <a:t>Dios</a:t>
            </a:r>
          </a:p>
        </p:txBody>
      </p:sp>
    </p:spTree>
    <p:extLst>
      <p:ext uri="{BB962C8B-B14F-4D97-AF65-F5344CB8AC3E}">
        <p14:creationId xmlns:p14="http://schemas.microsoft.com/office/powerpoint/2010/main" val="23925614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274502"/>
            <a:ext cx="9188964" cy="1200329"/>
          </a:xfrm>
          <a:prstGeom prst="rect">
            <a:avLst/>
          </a:prstGeom>
          <a:noFill/>
        </p:spPr>
        <p:txBody>
          <a:bodyPr wrap="square" rtlCol="0">
            <a:spAutoFit/>
          </a:bodyPr>
          <a:lstStyle/>
          <a:p>
            <a:pPr algn="just"/>
            <a:r>
              <a:rPr lang="es-ES" sz="2400" b="1" dirty="0">
                <a:solidFill>
                  <a:srgbClr val="1F402B"/>
                </a:solidFill>
              </a:rPr>
              <a:t> La vida pasa rápido y muchos están persiguiendo el viento y las posesiones. ¿Nuestro valor depende de las posesiones? ¿Cuánto tiempo tenemos para prepararnos para la eternidad? (Ver p. 56.)</a:t>
            </a:r>
            <a:endParaRPr lang="pt-BR" sz="2400" b="1" dirty="0">
              <a:solidFill>
                <a:srgbClr val="1F402B"/>
              </a:solidFill>
            </a:endParaRP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1938992"/>
          </a:xfrm>
          <a:prstGeom prst="rect">
            <a:avLst/>
          </a:prstGeom>
          <a:noFill/>
        </p:spPr>
        <p:txBody>
          <a:bodyPr wrap="square" rtlCol="0">
            <a:spAutoFit/>
          </a:bodyPr>
          <a:lstStyle/>
          <a:p>
            <a:pPr algn="just"/>
            <a:r>
              <a:rPr lang="es-ES" sz="2400" b="1" dirty="0"/>
              <a:t>Empleó la opinión prevaleciente para presentar la idea que deseaba destacar en forma especial: que ningún hombre es ____________ por sus posesiones; pues todo lo que tiene le pertenece en calidad de un préstamo que el Señor le ha concedido. Y que un uso incorrecto de esos ____________ lo colocará por debajo del hombre más pobre y más afligido que ama a Dios y confía en él. </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6734498" y="3579455"/>
            <a:ext cx="2052150" cy="461665"/>
          </a:xfrm>
          <a:prstGeom prst="rect">
            <a:avLst/>
          </a:prstGeom>
          <a:noFill/>
        </p:spPr>
        <p:txBody>
          <a:bodyPr wrap="square" rtlCol="0">
            <a:spAutoFit/>
          </a:bodyPr>
          <a:lstStyle/>
          <a:p>
            <a:pPr algn="just"/>
            <a:r>
              <a:rPr lang="pt-BR" sz="2400" b="1" dirty="0">
                <a:solidFill>
                  <a:srgbClr val="C00000"/>
                </a:solidFill>
              </a:rPr>
              <a:t>estimado</a:t>
            </a: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7530509" y="4309032"/>
            <a:ext cx="1098484" cy="461665"/>
          </a:xfrm>
          <a:prstGeom prst="rect">
            <a:avLst/>
          </a:prstGeom>
          <a:noFill/>
        </p:spPr>
        <p:txBody>
          <a:bodyPr wrap="square" rtlCol="0">
            <a:spAutoFit/>
          </a:bodyPr>
          <a:lstStyle/>
          <a:p>
            <a:pPr algn="just"/>
            <a:r>
              <a:rPr lang="pt-BR" sz="2400" b="1" dirty="0" err="1">
                <a:solidFill>
                  <a:srgbClr val="C00000"/>
                </a:solidFill>
              </a:rPr>
              <a:t>dones</a:t>
            </a:r>
            <a:endParaRPr lang="pt-BR" sz="2400" b="1" dirty="0">
              <a:solidFill>
                <a:srgbClr val="C00000"/>
              </a:solidFill>
            </a:endParaRPr>
          </a:p>
        </p:txBody>
      </p:sp>
    </p:spTree>
    <p:extLst>
      <p:ext uri="{BB962C8B-B14F-4D97-AF65-F5344CB8AC3E}">
        <p14:creationId xmlns:p14="http://schemas.microsoft.com/office/powerpoint/2010/main" val="4275799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4" name="CaixaDeTexto 3">
            <a:extLst>
              <a:ext uri="{FF2B5EF4-FFF2-40B4-BE49-F238E27FC236}">
                <a16:creationId xmlns:a16="http://schemas.microsoft.com/office/drawing/2014/main" id="{CAEBF52F-921A-60D5-05B7-6C27312A5E85}"/>
              </a:ext>
            </a:extLst>
          </p:cNvPr>
          <p:cNvSpPr txBox="1"/>
          <p:nvPr/>
        </p:nvSpPr>
        <p:spPr>
          <a:xfrm>
            <a:off x="901262" y="3717745"/>
            <a:ext cx="10237076" cy="1200329"/>
          </a:xfrm>
          <a:prstGeom prst="rect">
            <a:avLst/>
          </a:prstGeom>
          <a:noFill/>
        </p:spPr>
        <p:txBody>
          <a:bodyPr wrap="square" rtlCol="0">
            <a:spAutoFit/>
          </a:bodyPr>
          <a:lstStyle/>
          <a:p>
            <a:pPr algn="just"/>
            <a:r>
              <a:rPr lang="es-ES" sz="2400" b="1" dirty="0"/>
              <a:t>[...] Así Cristo presentó la desesperación de buscar un segundo tiempo de gracia. __________ es el único tiempo que se le ha concedido al hombre para que en él se ____________ para la eternidad</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1970394" y="4087076"/>
            <a:ext cx="2052150" cy="461665"/>
          </a:xfrm>
          <a:prstGeom prst="rect">
            <a:avLst/>
          </a:prstGeom>
          <a:noFill/>
        </p:spPr>
        <p:txBody>
          <a:bodyPr wrap="square" rtlCol="0">
            <a:spAutoFit/>
          </a:bodyPr>
          <a:lstStyle/>
          <a:p>
            <a:pPr algn="just"/>
            <a:r>
              <a:rPr lang="pt-BR" sz="2400" b="1" dirty="0">
                <a:solidFill>
                  <a:srgbClr val="C00000"/>
                </a:solidFill>
              </a:rPr>
              <a:t>Esta vida</a:t>
            </a: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2826710" y="4456407"/>
            <a:ext cx="1683295" cy="461665"/>
          </a:xfrm>
          <a:prstGeom prst="rect">
            <a:avLst/>
          </a:prstGeom>
          <a:noFill/>
        </p:spPr>
        <p:txBody>
          <a:bodyPr wrap="square" rtlCol="0">
            <a:spAutoFit/>
          </a:bodyPr>
          <a:lstStyle/>
          <a:p>
            <a:pPr algn="just"/>
            <a:r>
              <a:rPr lang="pt-BR" sz="2400" b="1" dirty="0">
                <a:solidFill>
                  <a:srgbClr val="C00000"/>
                </a:solidFill>
              </a:rPr>
              <a:t>prepare</a:t>
            </a:r>
          </a:p>
        </p:txBody>
      </p:sp>
      <p:sp>
        <p:nvSpPr>
          <p:cNvPr id="14" name="CaixaDeTexto 13">
            <a:extLst>
              <a:ext uri="{FF2B5EF4-FFF2-40B4-BE49-F238E27FC236}">
                <a16:creationId xmlns:a16="http://schemas.microsoft.com/office/drawing/2014/main" id="{CAD3C439-E6DF-C2E7-3DA3-0820661F1750}"/>
              </a:ext>
            </a:extLst>
          </p:cNvPr>
          <p:cNvSpPr txBox="1"/>
          <p:nvPr/>
        </p:nvSpPr>
        <p:spPr>
          <a:xfrm>
            <a:off x="2222642" y="1274502"/>
            <a:ext cx="9188964" cy="1200329"/>
          </a:xfrm>
          <a:prstGeom prst="rect">
            <a:avLst/>
          </a:prstGeom>
          <a:noFill/>
        </p:spPr>
        <p:txBody>
          <a:bodyPr wrap="square" rtlCol="0">
            <a:spAutoFit/>
          </a:bodyPr>
          <a:lstStyle/>
          <a:p>
            <a:pPr algn="just"/>
            <a:r>
              <a:rPr lang="es-ES" sz="2400" b="1" dirty="0">
                <a:solidFill>
                  <a:srgbClr val="1F402B"/>
                </a:solidFill>
              </a:rPr>
              <a:t> La vida pasa rápido y muchos están persiguiendo el viento y las posesiones. ¿Nuestro valor depende de las posesiones? ¿Cuánto tiempo tenemos para prepararnos para la eternidad? (Ver p. 56.)</a:t>
            </a:r>
            <a:endParaRPr lang="pt-BR" sz="2400" b="1" dirty="0">
              <a:solidFill>
                <a:srgbClr val="1F402B"/>
              </a:solidFill>
            </a:endParaRPr>
          </a:p>
        </p:txBody>
      </p:sp>
    </p:spTree>
    <p:extLst>
      <p:ext uri="{BB962C8B-B14F-4D97-AF65-F5344CB8AC3E}">
        <p14:creationId xmlns:p14="http://schemas.microsoft.com/office/powerpoint/2010/main" val="16770808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67247" y="1463804"/>
            <a:ext cx="9165316" cy="954107"/>
          </a:xfrm>
          <a:prstGeom prst="rect">
            <a:avLst/>
          </a:prstGeom>
          <a:noFill/>
        </p:spPr>
        <p:txBody>
          <a:bodyPr wrap="square" rtlCol="0">
            <a:spAutoFit/>
          </a:bodyPr>
          <a:lstStyle/>
          <a:p>
            <a:pPr algn="just"/>
            <a:r>
              <a:rPr lang="es-ES" sz="2800" b="1" dirty="0">
                <a:solidFill>
                  <a:srgbClr val="1F402B"/>
                </a:solidFill>
              </a:rPr>
              <a:t> ¿Qué sucede cuando las personas rechazan la luz del Cielo? (Ver p. 57.)</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1938992"/>
          </a:xfrm>
          <a:prstGeom prst="rect">
            <a:avLst/>
          </a:prstGeom>
          <a:noFill/>
        </p:spPr>
        <p:txBody>
          <a:bodyPr wrap="square" rtlCol="0">
            <a:spAutoFit/>
          </a:bodyPr>
          <a:lstStyle/>
          <a:p>
            <a:pPr algn="just"/>
            <a:r>
              <a:rPr lang="es-ES" sz="2400" b="1" dirty="0"/>
              <a:t>Si los hombres rechazan la luz, y dejan de apreciar las oportunidades que les fueron otorgadas, no oirían ni siquiera si uno de los muertos fuera a ellos con un mensaje. No se convencerían ni aun por esta evidencia; porque quienes rechazan la ley y los profetas __________ de tal manera su corazón que ___________ toda luz.</a:t>
            </a:r>
            <a:endParaRPr lang="pt-BR" sz="2400" b="1" dirty="0"/>
          </a:p>
        </p:txBody>
      </p:sp>
      <p:sp>
        <p:nvSpPr>
          <p:cNvPr id="6" name="CaixaDeTexto 5">
            <a:extLst>
              <a:ext uri="{FF2B5EF4-FFF2-40B4-BE49-F238E27FC236}">
                <a16:creationId xmlns:a16="http://schemas.microsoft.com/office/drawing/2014/main" id="{A6EF0245-A592-58D8-FDCB-A56848590E5E}"/>
              </a:ext>
            </a:extLst>
          </p:cNvPr>
          <p:cNvSpPr txBox="1"/>
          <p:nvPr/>
        </p:nvSpPr>
        <p:spPr>
          <a:xfrm>
            <a:off x="5381080" y="4289883"/>
            <a:ext cx="1950543" cy="461665"/>
          </a:xfrm>
          <a:prstGeom prst="rect">
            <a:avLst/>
          </a:prstGeom>
          <a:noFill/>
        </p:spPr>
        <p:txBody>
          <a:bodyPr wrap="square" rtlCol="0">
            <a:spAutoFit/>
          </a:bodyPr>
          <a:lstStyle/>
          <a:p>
            <a:pPr algn="just"/>
            <a:r>
              <a:rPr lang="pt-BR" sz="2400" b="1" dirty="0" err="1">
                <a:solidFill>
                  <a:srgbClr val="C00000"/>
                </a:solidFill>
              </a:rPr>
              <a:t>endurecen</a:t>
            </a:r>
            <a:endParaRPr lang="pt-BR" sz="2400" b="1" dirty="0">
              <a:solidFill>
                <a:srgbClr val="C00000"/>
              </a:solidFill>
            </a:endParaRPr>
          </a:p>
        </p:txBody>
      </p:sp>
      <p:sp>
        <p:nvSpPr>
          <p:cNvPr id="16" name="CaixaDeTexto 15">
            <a:extLst>
              <a:ext uri="{FF2B5EF4-FFF2-40B4-BE49-F238E27FC236}">
                <a16:creationId xmlns:a16="http://schemas.microsoft.com/office/drawing/2014/main" id="{FEC88E74-60B8-593D-8210-3E54127FBFA6}"/>
              </a:ext>
            </a:extLst>
          </p:cNvPr>
          <p:cNvSpPr txBox="1"/>
          <p:nvPr/>
        </p:nvSpPr>
        <p:spPr>
          <a:xfrm>
            <a:off x="1186352" y="4627702"/>
            <a:ext cx="1845439" cy="461665"/>
          </a:xfrm>
          <a:prstGeom prst="rect">
            <a:avLst/>
          </a:prstGeom>
          <a:noFill/>
        </p:spPr>
        <p:txBody>
          <a:bodyPr wrap="square" rtlCol="0">
            <a:spAutoFit/>
          </a:bodyPr>
          <a:lstStyle/>
          <a:p>
            <a:pPr algn="just"/>
            <a:r>
              <a:rPr lang="pt-BR" sz="2400" b="1" dirty="0" err="1">
                <a:solidFill>
                  <a:srgbClr val="C00000"/>
                </a:solidFill>
              </a:rPr>
              <a:t>rechazarán</a:t>
            </a:r>
            <a:endParaRPr lang="pt-BR" sz="2400" b="1" dirty="0">
              <a:solidFill>
                <a:srgbClr val="C00000"/>
              </a:solidFill>
            </a:endParaRPr>
          </a:p>
        </p:txBody>
      </p:sp>
    </p:spTree>
    <p:extLst>
      <p:ext uri="{BB962C8B-B14F-4D97-AF65-F5344CB8AC3E}">
        <p14:creationId xmlns:p14="http://schemas.microsoft.com/office/powerpoint/2010/main" val="2727300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94318" y="1045294"/>
            <a:ext cx="9165316" cy="1815882"/>
          </a:xfrm>
          <a:prstGeom prst="rect">
            <a:avLst/>
          </a:prstGeom>
          <a:noFill/>
        </p:spPr>
        <p:txBody>
          <a:bodyPr wrap="square" rtlCol="0">
            <a:spAutoFit/>
          </a:bodyPr>
          <a:lstStyle/>
          <a:p>
            <a:pPr algn="just"/>
            <a:r>
              <a:rPr lang="es-ES" sz="2800" b="1" dirty="0">
                <a:solidFill>
                  <a:srgbClr val="1F402B"/>
                </a:solidFill>
              </a:rPr>
              <a:t>En la parábola del hombre rico y Lázaro, ¿cómo se evalúan las dos clases de personas? ¿Es pecado ser rico? ¿Cómo podemos usar sabiamente las bendiciones económicas? </a:t>
            </a:r>
          </a:p>
          <a:p>
            <a:pPr algn="just"/>
            <a:r>
              <a:rPr lang="es-ES" sz="2800" b="1" dirty="0">
                <a:solidFill>
                  <a:srgbClr val="1F402B"/>
                </a:solidFill>
              </a:rPr>
              <a:t>(Ver p. 58.)</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1815882"/>
          </a:xfrm>
          <a:prstGeom prst="rect">
            <a:avLst/>
          </a:prstGeom>
          <a:noFill/>
        </p:spPr>
        <p:txBody>
          <a:bodyPr wrap="square" rtlCol="0">
            <a:spAutoFit/>
          </a:bodyPr>
          <a:lstStyle/>
          <a:p>
            <a:pPr algn="just"/>
            <a:r>
              <a:rPr lang="es-ES" sz="2800" b="1" dirty="0"/>
              <a:t>La parábola del hombre rico y Lázaro muestra cómo son consideradas en el mundo invisible las dos clases representadas. No hay ____________ en ser rico, si las riquezas no se adquieren por medio de la injusticia. […]</a:t>
            </a:r>
            <a:endParaRPr lang="pt-BR" sz="2800" b="1" dirty="0"/>
          </a:p>
        </p:txBody>
      </p:sp>
      <p:sp>
        <p:nvSpPr>
          <p:cNvPr id="5" name="CaixaDeTexto 4">
            <a:extLst>
              <a:ext uri="{FF2B5EF4-FFF2-40B4-BE49-F238E27FC236}">
                <a16:creationId xmlns:a16="http://schemas.microsoft.com/office/drawing/2014/main" id="{5CB22F5C-712B-A9C5-C18F-DDE3AE5C3C83}"/>
              </a:ext>
            </a:extLst>
          </p:cNvPr>
          <p:cNvSpPr txBox="1"/>
          <p:nvPr/>
        </p:nvSpPr>
        <p:spPr>
          <a:xfrm>
            <a:off x="1664366" y="4208669"/>
            <a:ext cx="2209802" cy="461665"/>
          </a:xfrm>
          <a:prstGeom prst="rect">
            <a:avLst/>
          </a:prstGeom>
          <a:noFill/>
        </p:spPr>
        <p:txBody>
          <a:bodyPr wrap="square" rtlCol="0">
            <a:spAutoFit/>
          </a:bodyPr>
          <a:lstStyle/>
          <a:p>
            <a:pPr algn="just"/>
            <a:r>
              <a:rPr lang="pt-BR" sz="2400" b="1" dirty="0" err="1">
                <a:solidFill>
                  <a:srgbClr val="C00000"/>
                </a:solidFill>
              </a:rPr>
              <a:t>ningún</a:t>
            </a:r>
            <a:r>
              <a:rPr lang="pt-BR" sz="2400" b="1" dirty="0">
                <a:solidFill>
                  <a:srgbClr val="C00000"/>
                </a:solidFill>
              </a:rPr>
              <a:t> pecado</a:t>
            </a:r>
          </a:p>
        </p:txBody>
      </p:sp>
    </p:spTree>
    <p:extLst>
      <p:ext uri="{BB962C8B-B14F-4D97-AF65-F5344CB8AC3E}">
        <p14:creationId xmlns:p14="http://schemas.microsoft.com/office/powerpoint/2010/main" val="37859491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677656"/>
          </a:xfrm>
          <a:prstGeom prst="rect">
            <a:avLst/>
          </a:prstGeom>
          <a:noFill/>
        </p:spPr>
        <p:txBody>
          <a:bodyPr wrap="square" rtlCol="0">
            <a:spAutoFit/>
          </a:bodyPr>
          <a:lstStyle/>
          <a:p>
            <a:pPr algn="just"/>
            <a:r>
              <a:rPr lang="es-ES" sz="2800" b="1" dirty="0"/>
              <a:t>No puede llevarse dinero a la vida futura; allí no es necesario. A los atrios celestiales son llevadas las ______________ efectuadas ________ de la ganancia de almas para Cristo. Pero quienes gastan egoístamente los dones del Señor para sí mismos, dejando sin ayuda a sus semejantes necesitados, y no haciendo nada para que prospere la obra de Dios en el mundo, deshonran a su Hacedor.</a:t>
            </a:r>
            <a:endParaRPr lang="pt-BR" sz="2800" b="1" dirty="0"/>
          </a:p>
        </p:txBody>
      </p:sp>
      <p:sp>
        <p:nvSpPr>
          <p:cNvPr id="5" name="CaixaDeTexto 4">
            <a:extLst>
              <a:ext uri="{FF2B5EF4-FFF2-40B4-BE49-F238E27FC236}">
                <a16:creationId xmlns:a16="http://schemas.microsoft.com/office/drawing/2014/main" id="{5CB22F5C-712B-A9C5-C18F-DDE3AE5C3C83}"/>
              </a:ext>
            </a:extLst>
          </p:cNvPr>
          <p:cNvSpPr txBox="1"/>
          <p:nvPr/>
        </p:nvSpPr>
        <p:spPr>
          <a:xfrm>
            <a:off x="6851431" y="3723611"/>
            <a:ext cx="2414456" cy="461665"/>
          </a:xfrm>
          <a:prstGeom prst="rect">
            <a:avLst/>
          </a:prstGeom>
          <a:noFill/>
        </p:spPr>
        <p:txBody>
          <a:bodyPr wrap="square" rtlCol="0">
            <a:spAutoFit/>
          </a:bodyPr>
          <a:lstStyle/>
          <a:p>
            <a:pPr algn="just"/>
            <a:r>
              <a:rPr lang="pt-BR" sz="2400" b="1" dirty="0" err="1">
                <a:solidFill>
                  <a:srgbClr val="C00000"/>
                </a:solidFill>
              </a:rPr>
              <a:t>buenas</a:t>
            </a:r>
            <a:r>
              <a:rPr lang="pt-BR" sz="2400" b="1" dirty="0">
                <a:solidFill>
                  <a:srgbClr val="C00000"/>
                </a:solidFill>
              </a:rPr>
              <a:t> </a:t>
            </a:r>
            <a:r>
              <a:rPr lang="pt-BR" sz="2400" b="1" dirty="0" err="1">
                <a:solidFill>
                  <a:srgbClr val="C00000"/>
                </a:solidFill>
              </a:rPr>
              <a:t>acciones</a:t>
            </a:r>
            <a:endParaRPr lang="pt-BR" sz="2400" b="1" dirty="0">
              <a:solidFill>
                <a:srgbClr val="C00000"/>
              </a:solidFill>
            </a:endParaRPr>
          </a:p>
        </p:txBody>
      </p:sp>
      <p:sp>
        <p:nvSpPr>
          <p:cNvPr id="8" name="CaixaDeTexto 7">
            <a:extLst>
              <a:ext uri="{FF2B5EF4-FFF2-40B4-BE49-F238E27FC236}">
                <a16:creationId xmlns:a16="http://schemas.microsoft.com/office/drawing/2014/main" id="{C8442DE1-6D91-BC96-5472-32A42CA47D71}"/>
              </a:ext>
            </a:extLst>
          </p:cNvPr>
          <p:cNvSpPr txBox="1"/>
          <p:nvPr/>
        </p:nvSpPr>
        <p:spPr>
          <a:xfrm>
            <a:off x="1089417" y="4177891"/>
            <a:ext cx="2209802" cy="461665"/>
          </a:xfrm>
          <a:prstGeom prst="rect">
            <a:avLst/>
          </a:prstGeom>
          <a:noFill/>
        </p:spPr>
        <p:txBody>
          <a:bodyPr wrap="square" rtlCol="0">
            <a:spAutoFit/>
          </a:bodyPr>
          <a:lstStyle/>
          <a:p>
            <a:pPr algn="just"/>
            <a:r>
              <a:rPr lang="pt-BR" sz="2400" b="1" dirty="0" err="1">
                <a:solidFill>
                  <a:srgbClr val="C00000"/>
                </a:solidFill>
              </a:rPr>
              <a:t>en</a:t>
            </a:r>
            <a:r>
              <a:rPr lang="pt-BR" sz="2400" b="1" dirty="0">
                <a:solidFill>
                  <a:srgbClr val="C00000"/>
                </a:solidFill>
              </a:rPr>
              <a:t> favor</a:t>
            </a:r>
          </a:p>
        </p:txBody>
      </p:sp>
      <p:sp>
        <p:nvSpPr>
          <p:cNvPr id="7" name="CaixaDeTexto 6">
            <a:extLst>
              <a:ext uri="{FF2B5EF4-FFF2-40B4-BE49-F238E27FC236}">
                <a16:creationId xmlns:a16="http://schemas.microsoft.com/office/drawing/2014/main" id="{75245F12-C961-60CD-6A98-FB9E4FD70870}"/>
              </a:ext>
            </a:extLst>
          </p:cNvPr>
          <p:cNvSpPr txBox="1"/>
          <p:nvPr/>
        </p:nvSpPr>
        <p:spPr>
          <a:xfrm>
            <a:off x="2194318" y="1045294"/>
            <a:ext cx="9165316" cy="1815882"/>
          </a:xfrm>
          <a:prstGeom prst="rect">
            <a:avLst/>
          </a:prstGeom>
          <a:noFill/>
        </p:spPr>
        <p:txBody>
          <a:bodyPr wrap="square" rtlCol="0">
            <a:spAutoFit/>
          </a:bodyPr>
          <a:lstStyle/>
          <a:p>
            <a:pPr algn="just"/>
            <a:r>
              <a:rPr lang="es-ES" sz="2800" b="1" dirty="0">
                <a:solidFill>
                  <a:srgbClr val="1F402B"/>
                </a:solidFill>
              </a:rPr>
              <a:t>En la parábola del hombre rico y Lázaro, ¿cómo se evalúan las dos clases de personas? ¿Es pecado ser rico? ¿Cómo podemos usar sabiamente las bendiciones económicas? </a:t>
            </a:r>
          </a:p>
          <a:p>
            <a:pPr algn="just"/>
            <a:r>
              <a:rPr lang="es-ES" sz="2800" b="1" dirty="0">
                <a:solidFill>
                  <a:srgbClr val="1F402B"/>
                </a:solidFill>
              </a:rPr>
              <a:t>(Ver p. 58.)</a:t>
            </a:r>
            <a:endParaRPr lang="pt-BR" sz="2800" b="1" dirty="0">
              <a:solidFill>
                <a:srgbClr val="1F402B"/>
              </a:solidFill>
            </a:endParaRPr>
          </a:p>
        </p:txBody>
      </p:sp>
    </p:spTree>
    <p:extLst>
      <p:ext uri="{BB962C8B-B14F-4D97-AF65-F5344CB8AC3E}">
        <p14:creationId xmlns:p14="http://schemas.microsoft.com/office/powerpoint/2010/main" val="42371174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8017</TotalTime>
  <Words>828</Words>
  <Application>Microsoft Office PowerPoint</Application>
  <PresentationFormat>Widescreen</PresentationFormat>
  <Paragraphs>39</Paragraphs>
  <Slides>12</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12</vt:i4>
      </vt:variant>
    </vt:vector>
  </HeadingPairs>
  <TitlesOfParts>
    <vt:vector size="16"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Alana Seifert</cp:lastModifiedBy>
  <cp:revision>12</cp:revision>
  <dcterms:created xsi:type="dcterms:W3CDTF">2022-08-23T09:51:50Z</dcterms:created>
  <dcterms:modified xsi:type="dcterms:W3CDTF">2022-09-13T00:29:15Z</dcterms:modified>
</cp:coreProperties>
</file>